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6"/>
  </p:notesMasterIdLst>
  <p:handoutMasterIdLst>
    <p:handoutMasterId r:id="rId37"/>
  </p:handoutMasterIdLst>
  <p:sldIdLst>
    <p:sldId id="306" r:id="rId5"/>
    <p:sldId id="307" r:id="rId6"/>
    <p:sldId id="309" r:id="rId7"/>
    <p:sldId id="308" r:id="rId8"/>
    <p:sldId id="315" r:id="rId9"/>
    <p:sldId id="317" r:id="rId10"/>
    <p:sldId id="324" r:id="rId11"/>
    <p:sldId id="325" r:id="rId12"/>
    <p:sldId id="313" r:id="rId13"/>
    <p:sldId id="319" r:id="rId14"/>
    <p:sldId id="320" r:id="rId15"/>
    <p:sldId id="321" r:id="rId16"/>
    <p:sldId id="323" r:id="rId17"/>
    <p:sldId id="322" r:id="rId18"/>
    <p:sldId id="314" r:id="rId19"/>
    <p:sldId id="326" r:id="rId20"/>
    <p:sldId id="327" r:id="rId21"/>
    <p:sldId id="328" r:id="rId22"/>
    <p:sldId id="329" r:id="rId23"/>
    <p:sldId id="330" r:id="rId24"/>
    <p:sldId id="332" r:id="rId25"/>
    <p:sldId id="333" r:id="rId26"/>
    <p:sldId id="312" r:id="rId27"/>
    <p:sldId id="331" r:id="rId28"/>
    <p:sldId id="294" r:id="rId29"/>
    <p:sldId id="295" r:id="rId30"/>
    <p:sldId id="310" r:id="rId31"/>
    <p:sldId id="303" r:id="rId32"/>
    <p:sldId id="304" r:id="rId33"/>
    <p:sldId id="305" r:id="rId34"/>
    <p:sldId id="311" r:id="rId3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B280"/>
    <a:srgbClr val="134E5E"/>
    <a:srgbClr val="00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it-IT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it-IT" noProof="0"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it-IT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it-IT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it-IT" b="0" i="0" u="none" noProof="0" dirty="0"/>
            <a:t>Per avviare una presentazione, passa alla scheda Presentazione e seleziona Dall'inizio.</a:t>
          </a:r>
          <a:endParaRPr lang="it-IT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it-IT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it-IT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it-IT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it-IT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it-IT" b="0" i="0" u="none" noProof="0" dirty="0"/>
            <a:t>Per mostrare la visualizzazione Relatore, nella visualizzazione Presentazione, sulla barra di controllo in basso a sinistra, selezionare i tre puntini e poi Mostra visualizzazione Relatore. </a:t>
          </a:r>
          <a:endParaRPr lang="it-IT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it-IT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it-IT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it-IT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it-IT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it-IT" b="0" i="0" u="none" noProof="0" dirty="0"/>
            <a:t>Durante la presentazione, le note del relatore sono visibili nel monitor, ma non sono visibili al pubblico. </a:t>
          </a:r>
          <a:endParaRPr lang="it-IT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it-IT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it-IT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it-IT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it-IT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it-IT" b="0" i="0" u="none" noProof="0" dirty="0"/>
            <a:t>Il riquadro delle note è una casella che viene visualizzata sotto ogni diapositiva. Toccarla per aggiungere note. </a:t>
          </a:r>
          <a:endParaRPr lang="it-IT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it-IT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it-IT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it-IT" noProof="0" dirty="0"/>
            <a:t>Titolo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it-IT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it-IT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it-IT" b="0" i="0" u="none" noProof="0" dirty="0"/>
            <a:t>Se il riquadro delle note non è visibile o è interamente ridotto a icona, fare clic su Note sulla barra delle attività nella parte inferiore della finestra di PowerPoint. </a:t>
          </a:r>
          <a:endParaRPr lang="it-IT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it-IT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it-IT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Per avviare una presentazione, passa alla scheda Presentazione e seleziona Dall'inizio.</a:t>
          </a:r>
          <a:endParaRPr lang="it-IT" sz="1100" kern="1200" noProof="0" dirty="0"/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Per mostrare la visualizzazione Relatore, nella visualizzazione Presentazione, sulla barra di controllo in basso a sinistra, selezionare i tre puntini e poi Mostra visualizzazione Relatore. </a:t>
          </a:r>
          <a:endParaRPr lang="it-IT" sz="1100" kern="1200" noProof="0" dirty="0"/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Durante la presentazione, le note del relatore sono visibili nel monitor, ma non sono visibili al pubblico. </a:t>
          </a:r>
          <a:endParaRPr lang="it-IT" sz="1100" kern="1200" noProof="0" dirty="0"/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Il riquadro delle note è una casella che viene visualizzata sotto ogni diapositiva. Toccarla per aggiungere note. </a:t>
          </a:r>
          <a:endParaRPr lang="it-IT" sz="1100" kern="1200" noProof="0" dirty="0"/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noProof="0" dirty="0"/>
            <a:t>Titolo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u="none" kern="1200" noProof="0" dirty="0"/>
            <a:t>Se il riquadro delle note non è visibile o è interamente ridotto a icona, fare clic su Note sulla barra delle attività nella parte inferiore della finestra di PowerPoint. </a:t>
          </a:r>
          <a:endParaRPr lang="it-IT" sz="1100" kern="1200" noProof="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so con frecce colorate e intestazioni"/>
  <dgm:desc val="Utilizzabile per mostrare una progressione, una sequenza temporale, i passaggi sequenziali in un'attività, processo o flusso di lavoro, oppure per evidenziare un movimento o direzione. Il testo di Livello 1 appare all'interno di una forma freccia, tranne che per la prima forma, che appare in una forma che rappresenta una casa, mentre il testo di Livello 2 è visualizzato al di sopra delle forme a rettangolo invisibili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28/12/2020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28/12/2020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477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239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51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2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7465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48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579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51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561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085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466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6120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186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993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062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4697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382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096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567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76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295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661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642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498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50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74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772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20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166" y="0"/>
            <a:ext cx="6272784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Animal </a:t>
            </a:r>
            <a:r>
              <a:rPr lang="it-IT" sz="5400" spc="400" dirty="0" err="1">
                <a:solidFill>
                  <a:schemeClr val="bg1"/>
                </a:solidFill>
              </a:rPr>
              <a:t>recognition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595" y="5354964"/>
            <a:ext cx="5093208" cy="1197864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/>
              <a:t>Federico Luzzi - 816753</a:t>
            </a:r>
          </a:p>
          <a:p>
            <a:pPr rtl="0"/>
            <a:r>
              <a:rPr lang="it-IT" sz="1600" dirty="0"/>
              <a:t>Federico De Servi - 812166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FC4366D-C062-49B6-9BC7-E073BE90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112551" y="1838131"/>
            <a:ext cx="1723539" cy="2096993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CA83865-E63C-4A02-8E0B-E531F5785E6A}"/>
              </a:ext>
            </a:extLst>
          </p:cNvPr>
          <p:cNvSpPr txBox="1">
            <a:spLocks/>
          </p:cNvSpPr>
          <p:nvPr/>
        </p:nvSpPr>
        <p:spPr>
          <a:xfrm>
            <a:off x="1204402" y="416239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0" spc="400" dirty="0">
                <a:latin typeface="+mn-lt"/>
              </a:rPr>
              <a:t>Image-audio </a:t>
            </a:r>
            <a:r>
              <a:rPr lang="it-IT" sz="1200" b="0" spc="400" dirty="0" err="1">
                <a:latin typeface="+mn-lt"/>
              </a:rPr>
              <a:t>recogntion</a:t>
            </a:r>
            <a:r>
              <a:rPr lang="it-IT" sz="1200" b="0" spc="400" dirty="0">
                <a:latin typeface="+mn-lt"/>
              </a:rPr>
              <a:t> &amp; </a:t>
            </a:r>
            <a:r>
              <a:rPr lang="it-IT" sz="1200" b="0" spc="400" dirty="0" err="1">
                <a:latin typeface="+mn-lt"/>
              </a:rPr>
              <a:t>retrieval</a:t>
            </a:r>
            <a:r>
              <a:rPr lang="it-IT" sz="1200" b="0" spc="400" dirty="0">
                <a:latin typeface="+mn-lt"/>
              </a:rPr>
              <a:t> for pictures and sounds of </a:t>
            </a:r>
            <a:r>
              <a:rPr lang="it-IT" sz="1200" b="0" spc="400" dirty="0" err="1">
                <a:latin typeface="+mn-lt"/>
              </a:rPr>
              <a:t>animals</a:t>
            </a:r>
            <a:endParaRPr lang="it-IT" sz="1200" b="0" dirty="0">
              <a:latin typeface="+mn-lt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1DC0342-8300-4379-8308-CFA05015C96C}"/>
              </a:ext>
            </a:extLst>
          </p:cNvPr>
          <p:cNvSpPr txBox="1">
            <a:spLocks/>
          </p:cNvSpPr>
          <p:nvPr/>
        </p:nvSpPr>
        <p:spPr>
          <a:xfrm>
            <a:off x="6509595" y="416239"/>
            <a:ext cx="5093208" cy="119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DIGITAL SIGNAL &amp; IMAGE PROCESSING</a:t>
            </a:r>
          </a:p>
          <a:p>
            <a:r>
              <a:rPr lang="it-IT" sz="1600" dirty="0"/>
              <a:t>2020-2021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pippo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38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Robe del generatore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3" b="63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  <a:p>
            <a:pPr rtl="0"/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70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377944"/>
            <a:ext cx="4698517" cy="4978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Pesi classi, prove e via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5027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Dense(50,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84603" y="2366395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189964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37196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84603" y="184558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3854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13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51015" y="1838857"/>
            <a:ext cx="52524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14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857"/>
            <a:ext cx="8678115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5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retrieval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585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/>
              <a:t>pippo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29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Robe del generatore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3" b="63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69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18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377944"/>
            <a:ext cx="4698517" cy="4978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Pesi classi, prove e via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8"/>
            <a:ext cx="5198084" cy="5027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Dense(50,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84603" y="2366395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189964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37196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84603" y="184558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6370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19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51015" y="1838857"/>
            <a:ext cx="52524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9718" y="2530058"/>
            <a:ext cx="5833872" cy="3118104"/>
          </a:xfrm>
        </p:spPr>
        <p:txBody>
          <a:bodyPr rtlCol="0">
            <a:normAutofit/>
          </a:bodyPr>
          <a:lstStyle/>
          <a:p>
            <a:pPr algn="r" rtl="0">
              <a:lnSpc>
                <a:spcPct val="150000"/>
              </a:lnSpc>
            </a:pPr>
            <a:r>
              <a:rPr lang="it-IT" sz="2400" dirty="0"/>
              <a:t>1) AUDIO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2) IMAGE RECOGNITION</a:t>
            </a:r>
          </a:p>
          <a:p>
            <a:pPr algn="r" rtl="0">
              <a:lnSpc>
                <a:spcPct val="150000"/>
              </a:lnSpc>
            </a:pPr>
            <a:r>
              <a:rPr lang="it-IT" sz="2400" dirty="0"/>
              <a:t>3) IMAGE RETRIEVAL</a:t>
            </a:r>
          </a:p>
          <a:p>
            <a:pPr algn="r" rtl="0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</a:rPr>
              <a:t>4) </a:t>
            </a:r>
            <a:r>
              <a:rPr lang="it-IT" sz="2400" dirty="0"/>
              <a:t>DEMO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371186" y="2530058"/>
            <a:ext cx="3698463" cy="3707971"/>
          </a:xfrm>
        </p:spPr>
      </p:pic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2127" y="1942016"/>
            <a:ext cx="2788920" cy="358149"/>
          </a:xfrm>
        </p:spPr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755400C6-0994-489B-8FA3-0AFD321CF07F}"/>
              </a:ext>
            </a:extLst>
          </p:cNvPr>
          <p:cNvSpPr txBox="1">
            <a:spLocks/>
          </p:cNvSpPr>
          <p:nvPr/>
        </p:nvSpPr>
        <p:spPr>
          <a:xfrm>
            <a:off x="4700806" y="-503853"/>
            <a:ext cx="6272784" cy="2843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Topics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20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857"/>
            <a:ext cx="8678115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20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38285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357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dat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23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Titolo della presentazione</a:t>
            </a:r>
          </a:p>
        </p:txBody>
      </p:sp>
      <p:pic>
        <p:nvPicPr>
          <p:cNvPr id="9" name="Segnaposto immagine 8" descr="montagne al tramonto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Segnaposto immagine 10" descr="montagne al tramonto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Federico Luzzi - 816753</a:t>
            </a:r>
          </a:p>
          <a:p>
            <a:pPr rtl="0"/>
            <a:r>
              <a:rPr lang="it-IT" dirty="0"/>
              <a:t>Federico De Servi - 812166</a:t>
            </a:r>
          </a:p>
        </p:txBody>
      </p:sp>
      <p:pic>
        <p:nvPicPr>
          <p:cNvPr id="15" name="Segnaposto immagine 14" descr="montagne sotto un cielo prossimo all’alba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Segnaposto immagine 12" descr="Montagne sotto un cielo notturno subito prima dell'alba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</a:t>
            </a:r>
            <a:r>
              <a:rPr lang="it-IT" dirty="0" err="1"/>
              <a:t>retrieval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97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Grafico</a:t>
            </a:r>
          </a:p>
        </p:txBody>
      </p:sp>
      <p:graphicFrame>
        <p:nvGraphicFramePr>
          <p:cNvPr id="8" name="Segnaposto contenuto 7" descr="grafico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075155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25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Tabella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905522"/>
              </p:ext>
            </p:extLst>
          </p:nvPr>
        </p:nvGraphicFramePr>
        <p:xfrm>
          <a:off x="1447800" y="2209799"/>
          <a:ext cx="9753600" cy="3010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rtl="0"/>
                      <a:endParaRPr lang="it-IT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1 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3,2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5,1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26</a:t>
            </a:fld>
            <a:endParaRPr lang="it-IT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sz="3600"/>
              <a:t>Il modo più semplice per iniziare è smettere di parlare e iniziare a lavorare.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1800"/>
              <a:t>Walt Disney</a:t>
            </a:r>
          </a:p>
        </p:txBody>
      </p:sp>
      <p:pic>
        <p:nvPicPr>
          <p:cNvPr id="8" name="Segnaposto immagine 7" descr="montagne al tramonto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64802" y="297180"/>
            <a:ext cx="5221224" cy="6263640"/>
          </a:xfrm>
          <a:gradFill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</a:gradFill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Titolo della presentazione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Sequenza temporale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28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Segnaposto contenuto 6" descr="elemento grafico SmartArt elemento grafico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595292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 rtlCol="0"/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2000" dirty="0"/>
              <a:t>Aggiungere testo, immagini, disegni e video. </a:t>
            </a:r>
          </a:p>
          <a:p>
            <a:pPr rtl="0">
              <a:lnSpc>
                <a:spcPct val="100000"/>
              </a:lnSpc>
            </a:pPr>
            <a:r>
              <a:rPr lang="it-IT" sz="2000" dirty="0"/>
              <a:t>Aggiungere transizioni, animazioni e movimento. </a:t>
            </a:r>
          </a:p>
          <a:p>
            <a:pPr rtl="0">
              <a:lnSpc>
                <a:spcPct val="100000"/>
              </a:lnSpc>
            </a:pPr>
            <a:r>
              <a:rPr lang="it-IT" sz="2000" dirty="0"/>
              <a:t>Salva in OneDrive per accedere alle presentazioni dal computer, dal tablet o dal telefono.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 rtlCol="0"/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2000"/>
              <a:t>Aprire il riquadro Idee per progetti per applicare trasformazioni immediate alle diapositive. </a:t>
            </a:r>
          </a:p>
          <a:p>
            <a:pPr rtl="0">
              <a:lnSpc>
                <a:spcPct val="100000"/>
              </a:lnSpc>
            </a:pPr>
            <a:r>
              <a:rPr lang="it-IT" sz="2000"/>
              <a:t>Quando avremo idee per i progetti, le mostreremo lì. 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AUDIO RECOGNITION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80817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1800"/>
              <a:t>Aggiungere testo, immagini, disegni e video.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Aggiungere transizioni, animazioni e movimento.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Salva in OneDrive per accedere alle presentazioni dal computer, dal tablet o dal telefono.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it-IT"/>
              <a:t>Sottotitolo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80817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1800"/>
              <a:t>Aprire il riquadro Idee per progetti per applicare trasformazioni immediate alle diapositive.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Quando avremo idee per i progetti, le mostreremo lì. 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it-IT"/>
              <a:t>Sottotitolo</a:t>
            </a:r>
          </a:p>
        </p:txBody>
      </p:sp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80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</a:pPr>
            <a:r>
              <a:rPr lang="it-IT" sz="1800"/>
              <a:t>Questo tema di PowerPoint usa un set di colori, tipi di carattere ed effetti unici per creare l'aspetto generale delle diapositive. </a:t>
            </a:r>
          </a:p>
          <a:p>
            <a:pPr rtl="0">
              <a:lnSpc>
                <a:spcPct val="100000"/>
              </a:lnSpc>
            </a:pPr>
            <a:r>
              <a:rPr lang="it-IT" sz="1800"/>
              <a:t>PowerPoint offre tantissimi temi che consentono di dare alla presentazione la giusta personalità. 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Con PowerPoint puoi creare presentazioni e condividere il lavoro con altre persone, ovunque si trovino. Digitare qui il testo desiderato per iniziare. È anche possibile aggiungere immagini, disegni e video in questo modello. Salva in OneDrive e accedi alle presentazioni dal computer, dal tablet o dal telefono. </a:t>
            </a:r>
          </a:p>
        </p:txBody>
      </p:sp>
      <p:pic>
        <p:nvPicPr>
          <p:cNvPr id="22" name="Segnaposto immagine 21" descr="montagne sotto un cielo prossimo all’alba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Segnaposto immagine 17" descr="montagne al tramonto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Segnaposto immagine 19" descr="montagne al tramonto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Titolo della presentazione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5400" dirty="0" err="1"/>
              <a:t>Objective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wanted</a:t>
            </a:r>
            <a:r>
              <a:rPr lang="it-IT" sz="2000" dirty="0"/>
              <a:t> to </a:t>
            </a:r>
            <a:r>
              <a:rPr lang="it-IT" sz="2000" dirty="0" err="1"/>
              <a:t>train</a:t>
            </a:r>
            <a:r>
              <a:rPr lang="it-IT" sz="2000" dirty="0"/>
              <a:t> a CNN model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classify</a:t>
            </a:r>
            <a:r>
              <a:rPr lang="it-IT" sz="2000" dirty="0"/>
              <a:t> </a:t>
            </a:r>
            <a:r>
              <a:rPr lang="it-IT" sz="2000" dirty="0" err="1"/>
              <a:t>correctly</a:t>
            </a:r>
            <a:r>
              <a:rPr lang="it-IT" sz="2000" dirty="0"/>
              <a:t> the </a:t>
            </a:r>
            <a:r>
              <a:rPr lang="it-IT" sz="2000" dirty="0" err="1"/>
              <a:t>biggest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audio </a:t>
            </a:r>
            <a:r>
              <a:rPr lang="it-IT" sz="2000" dirty="0" err="1"/>
              <a:t>containing</a:t>
            </a:r>
            <a:r>
              <a:rPr lang="it-IT" sz="2000" dirty="0"/>
              <a:t> sounds of </a:t>
            </a:r>
            <a:r>
              <a:rPr lang="it-IT" sz="2000" dirty="0" err="1"/>
              <a:t>animals</a:t>
            </a:r>
            <a:r>
              <a:rPr lang="it-IT" sz="2000" dirty="0"/>
              <a:t>. </a:t>
            </a:r>
            <a:r>
              <a:rPr lang="it-IT" sz="2000" dirty="0" err="1"/>
              <a:t>These</a:t>
            </a:r>
            <a:r>
              <a:rPr lang="it-IT" sz="2000" dirty="0"/>
              <a:t> sounds </a:t>
            </a:r>
            <a:r>
              <a:rPr lang="it-IT" sz="2000" dirty="0" err="1"/>
              <a:t>have</a:t>
            </a:r>
            <a:r>
              <a:rPr lang="it-IT" sz="2000" dirty="0"/>
              <a:t> a </a:t>
            </a:r>
            <a:r>
              <a:rPr lang="it-IT" sz="2000" dirty="0" err="1"/>
              <a:t>lenght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ranges from 2 to 3.5 seconds and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background </a:t>
            </a:r>
            <a:r>
              <a:rPr lang="it-IT" sz="2000" dirty="0" err="1"/>
              <a:t>noise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250" r="17250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717" y="1399032"/>
            <a:ext cx="6190488" cy="1179576"/>
          </a:xfrm>
        </p:spPr>
        <p:txBody>
          <a:bodyPr rtlCol="0"/>
          <a:lstStyle/>
          <a:p>
            <a:pPr rtl="0"/>
            <a:r>
              <a:rPr lang="it-IT" dirty="0" err="1"/>
              <a:t>Preprocessing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437" y="2889504"/>
            <a:ext cx="6190488" cy="3346704"/>
          </a:xfrm>
        </p:spPr>
        <p:txBody>
          <a:bodyPr rtlCol="0"/>
          <a:lstStyle/>
          <a:p>
            <a:pPr rtl="0"/>
            <a:r>
              <a:rPr lang="it-IT" sz="2000" dirty="0"/>
              <a:t>After </a:t>
            </a:r>
            <a:r>
              <a:rPr lang="it-IT" sz="2000" dirty="0" err="1"/>
              <a:t>applying</a:t>
            </a:r>
            <a:r>
              <a:rPr lang="it-IT" dirty="0"/>
              <a:t> data </a:t>
            </a:r>
            <a:r>
              <a:rPr lang="it-IT" dirty="0" err="1"/>
              <a:t>augmentation</a:t>
            </a:r>
            <a:r>
              <a:rPr lang="it-IT" dirty="0"/>
              <a:t> to the </a:t>
            </a:r>
            <a:r>
              <a:rPr lang="it-IT" dirty="0" err="1"/>
              <a:t>audios</a:t>
            </a:r>
            <a:r>
              <a:rPr lang="it-IT" dirty="0"/>
              <a:t> (pitch shift, xxx, xxx), </a:t>
            </a:r>
            <a:r>
              <a:rPr lang="it-IT" dirty="0" err="1"/>
              <a:t>w</a:t>
            </a:r>
            <a:r>
              <a:rPr lang="it-IT" sz="2000" dirty="0" err="1"/>
              <a:t>e</a:t>
            </a:r>
            <a:r>
              <a:rPr lang="it-IT" sz="2000" dirty="0"/>
              <a:t> </a:t>
            </a:r>
            <a:r>
              <a:rPr lang="it-IT" sz="2000" dirty="0" err="1"/>
              <a:t>created</a:t>
            </a:r>
            <a:r>
              <a:rPr lang="it-IT" sz="2000" dirty="0"/>
              <a:t> a </a:t>
            </a:r>
            <a:r>
              <a:rPr lang="it-IT" sz="2000" dirty="0" err="1"/>
              <a:t>mel-spectrogram</a:t>
            </a:r>
            <a:r>
              <a:rPr lang="it-IT" sz="2000" dirty="0"/>
              <a:t> from </a:t>
            </a:r>
            <a:r>
              <a:rPr lang="it-IT" sz="2000" dirty="0" err="1"/>
              <a:t>each</a:t>
            </a:r>
            <a:r>
              <a:rPr lang="it-IT" sz="2000" dirty="0"/>
              <a:t> audio. </a:t>
            </a:r>
            <a:r>
              <a:rPr lang="it-IT" sz="2000" dirty="0" err="1"/>
              <a:t>This</a:t>
            </a:r>
            <a:r>
              <a:rPr lang="it-IT" sz="2000" dirty="0"/>
              <a:t> way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transformed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audio </a:t>
            </a:r>
            <a:r>
              <a:rPr lang="it-IT" sz="2000" dirty="0" err="1"/>
              <a:t>classification</a:t>
            </a:r>
            <a:r>
              <a:rPr lang="it-IT" sz="2000" dirty="0"/>
              <a:t> </a:t>
            </a:r>
            <a:r>
              <a:rPr lang="it-IT" sz="2000" dirty="0" err="1"/>
              <a:t>problem</a:t>
            </a:r>
            <a:r>
              <a:rPr lang="it-IT" sz="2000" dirty="0"/>
              <a:t> in a </a:t>
            </a:r>
            <a:r>
              <a:rPr lang="it-IT" sz="2000" dirty="0" err="1"/>
              <a:t>classical</a:t>
            </a:r>
            <a:r>
              <a:rPr lang="it-IT" sz="2000" dirty="0"/>
              <a:t> image </a:t>
            </a:r>
            <a:r>
              <a:rPr lang="it-IT" sz="2000" dirty="0" err="1"/>
              <a:t>classification</a:t>
            </a:r>
            <a:r>
              <a:rPr lang="it-IT" sz="2000" dirty="0"/>
              <a:t> one, </a:t>
            </a:r>
            <a:r>
              <a:rPr lang="it-IT" sz="2000" dirty="0" err="1"/>
              <a:t>thus</a:t>
            </a:r>
            <a:r>
              <a:rPr lang="it-IT" sz="2000" dirty="0"/>
              <a:t> giving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opportunity</a:t>
            </a:r>
            <a:r>
              <a:rPr lang="it-IT" sz="2000" dirty="0"/>
              <a:t> to </a:t>
            </a:r>
            <a:r>
              <a:rPr lang="it-IT" sz="2000" dirty="0" err="1"/>
              <a:t>even</a:t>
            </a:r>
            <a:r>
              <a:rPr lang="it-IT" sz="2000" dirty="0"/>
              <a:t> use </a:t>
            </a:r>
            <a:r>
              <a:rPr lang="it-IT" sz="2000" dirty="0" err="1"/>
              <a:t>pre-trained</a:t>
            </a:r>
            <a:r>
              <a:rPr lang="it-IT" sz="2000" dirty="0"/>
              <a:t> models like </a:t>
            </a:r>
            <a:r>
              <a:rPr lang="it-IT" sz="2000" dirty="0" err="1"/>
              <a:t>ResNet</a:t>
            </a:r>
            <a:r>
              <a:rPr lang="it-IT" sz="2000" dirty="0"/>
              <a:t>.</a:t>
            </a:r>
          </a:p>
          <a:p>
            <a:pPr rtl="0"/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358" r="6358"/>
          <a:stretch/>
        </p:blipFill>
        <p:spPr>
          <a:xfrm>
            <a:off x="473075" y="1399032"/>
            <a:ext cx="4266960" cy="4266968"/>
          </a:xfrm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41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Animal </a:t>
            </a:r>
            <a:r>
              <a:rPr lang="it-IT" dirty="0" err="1"/>
              <a:t>recognition</a:t>
            </a:r>
            <a:r>
              <a:rPr lang="it-IT" dirty="0"/>
              <a:t> with </a:t>
            </a:r>
            <a:r>
              <a:rPr lang="it-IT" dirty="0" err="1"/>
              <a:t>cnn</a:t>
            </a:r>
            <a:r>
              <a:rPr lang="it-IT" dirty="0"/>
              <a:t> models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11" name="Titolo 2">
            <a:extLst>
              <a:ext uri="{FF2B5EF4-FFF2-40B4-BE49-F238E27FC236}">
                <a16:creationId xmlns:a16="http://schemas.microsoft.com/office/drawing/2014/main" id="{4C124DC8-0604-4BA8-B365-3B69711A31A1}"/>
              </a:ext>
            </a:extLst>
          </p:cNvPr>
          <p:cNvSpPr txBox="1">
            <a:spLocks/>
          </p:cNvSpPr>
          <p:nvPr/>
        </p:nvSpPr>
        <p:spPr>
          <a:xfrm>
            <a:off x="423989" y="-112527"/>
            <a:ext cx="4698517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Modelling</a:t>
            </a:r>
            <a:endParaRPr lang="it-IT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0B91370-9F4F-488A-BAE7-C2FFF61F7625}"/>
              </a:ext>
            </a:extLst>
          </p:cNvPr>
          <p:cNvSpPr txBox="1">
            <a:spLocks/>
          </p:cNvSpPr>
          <p:nvPr/>
        </p:nvSpPr>
        <p:spPr>
          <a:xfrm>
            <a:off x="469709" y="1377944"/>
            <a:ext cx="4698517" cy="4978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Pesi classi, prove e via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6E3578-66D0-4F8A-9D8A-8F51C55FAF84}"/>
              </a:ext>
            </a:extLst>
          </p:cNvPr>
          <p:cNvSpPr/>
          <p:nvPr/>
        </p:nvSpPr>
        <p:spPr>
          <a:xfrm>
            <a:off x="5690933" y="295221"/>
            <a:ext cx="5243804" cy="62701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Titolo 2">
            <a:extLst>
              <a:ext uri="{FF2B5EF4-FFF2-40B4-BE49-F238E27FC236}">
                <a16:creationId xmlns:a16="http://schemas.microsoft.com/office/drawing/2014/main" id="{FE5D07BF-02FB-48E3-B493-DB82694F44E5}"/>
              </a:ext>
            </a:extLst>
          </p:cNvPr>
          <p:cNvSpPr txBox="1">
            <a:spLocks/>
          </p:cNvSpPr>
          <p:nvPr/>
        </p:nvSpPr>
        <p:spPr>
          <a:xfrm>
            <a:off x="5736653" y="292607"/>
            <a:ext cx="5198084" cy="6270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3200" dirty="0"/>
              <a:t>ResNet101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pt-BR" sz="1600" b="0" dirty="0">
                <a:effectLst/>
                <a:latin typeface="Consolas" panose="020B0609020204030204" pitchFamily="49" charset="0"/>
              </a:rPr>
              <a:t>Dense(200, activation='relu', kernel_regularizer=regularizers.l2(l2=0.0005))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Dropout(0.5)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ReLU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 err="1">
                <a:effectLst/>
                <a:latin typeface="Consolas" panose="020B0609020204030204" pitchFamily="49" charset="0"/>
              </a:rPr>
              <a:t>BatchNormalization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it-IT" sz="1600" b="0" dirty="0">
                <a:effectLst/>
                <a:latin typeface="Consolas" panose="020B0609020204030204" pitchFamily="49" charset="0"/>
              </a:rPr>
              <a:t>Dense(10, 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activation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it-IT" sz="1600" b="0" dirty="0" err="1">
                <a:effectLst/>
                <a:latin typeface="Consolas" panose="020B0609020204030204" pitchFamily="49" charset="0"/>
              </a:rPr>
              <a:t>softmax</a:t>
            </a:r>
            <a:r>
              <a:rPr lang="it-IT" sz="1600" b="0" dirty="0">
                <a:effectLst/>
                <a:latin typeface="Consolas" panose="020B0609020204030204" pitchFamily="49" charset="0"/>
              </a:rPr>
              <a:t>')</a:t>
            </a:r>
          </a:p>
          <a:p>
            <a:pPr algn="ctr">
              <a:lnSpc>
                <a:spcPct val="150000"/>
              </a:lnSpc>
            </a:pPr>
            <a:endParaRPr lang="it-IT" sz="3200" dirty="0"/>
          </a:p>
        </p:txBody>
      </p:sp>
      <p:sp>
        <p:nvSpPr>
          <p:cNvPr id="17" name="Titolo 2">
            <a:extLst>
              <a:ext uri="{FF2B5EF4-FFF2-40B4-BE49-F238E27FC236}">
                <a16:creationId xmlns:a16="http://schemas.microsoft.com/office/drawing/2014/main" id="{64C2FEA9-402F-4A51-A239-12804B790161}"/>
              </a:ext>
            </a:extLst>
          </p:cNvPr>
          <p:cNvSpPr txBox="1">
            <a:spLocks/>
          </p:cNvSpPr>
          <p:nvPr/>
        </p:nvSpPr>
        <p:spPr>
          <a:xfrm>
            <a:off x="8093953" y="10841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19" name="Titolo 2">
            <a:extLst>
              <a:ext uri="{FF2B5EF4-FFF2-40B4-BE49-F238E27FC236}">
                <a16:creationId xmlns:a16="http://schemas.microsoft.com/office/drawing/2014/main" id="{9DFCB179-707F-42FF-B656-DD695DAB4E34}"/>
              </a:ext>
            </a:extLst>
          </p:cNvPr>
          <p:cNvSpPr txBox="1">
            <a:spLocks/>
          </p:cNvSpPr>
          <p:nvPr/>
        </p:nvSpPr>
        <p:spPr>
          <a:xfrm>
            <a:off x="8093953" y="161660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0" name="Titolo 2">
            <a:extLst>
              <a:ext uri="{FF2B5EF4-FFF2-40B4-BE49-F238E27FC236}">
                <a16:creationId xmlns:a16="http://schemas.microsoft.com/office/drawing/2014/main" id="{ECA4891C-0287-4D49-8534-9B74AACFA5DA}"/>
              </a:ext>
            </a:extLst>
          </p:cNvPr>
          <p:cNvSpPr txBox="1">
            <a:spLocks/>
          </p:cNvSpPr>
          <p:nvPr/>
        </p:nvSpPr>
        <p:spPr>
          <a:xfrm>
            <a:off x="8093953" y="2157416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1" name="Titolo 2">
            <a:extLst>
              <a:ext uri="{FF2B5EF4-FFF2-40B4-BE49-F238E27FC236}">
                <a16:creationId xmlns:a16="http://schemas.microsoft.com/office/drawing/2014/main" id="{DDACBA53-0F68-4677-87CE-784A3A5B20B5}"/>
              </a:ext>
            </a:extLst>
          </p:cNvPr>
          <p:cNvSpPr txBox="1">
            <a:spLocks/>
          </p:cNvSpPr>
          <p:nvPr/>
        </p:nvSpPr>
        <p:spPr>
          <a:xfrm>
            <a:off x="8093953" y="26430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2" name="Titolo 2">
            <a:extLst>
              <a:ext uri="{FF2B5EF4-FFF2-40B4-BE49-F238E27FC236}">
                <a16:creationId xmlns:a16="http://schemas.microsoft.com/office/drawing/2014/main" id="{AB79D356-93F9-492A-BE8E-BB0D8009129E}"/>
              </a:ext>
            </a:extLst>
          </p:cNvPr>
          <p:cNvSpPr txBox="1">
            <a:spLocks/>
          </p:cNvSpPr>
          <p:nvPr/>
        </p:nvSpPr>
        <p:spPr>
          <a:xfrm>
            <a:off x="8093953" y="3469473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3" name="Titolo 2">
            <a:extLst>
              <a:ext uri="{FF2B5EF4-FFF2-40B4-BE49-F238E27FC236}">
                <a16:creationId xmlns:a16="http://schemas.microsoft.com/office/drawing/2014/main" id="{BC94E803-1A91-443E-82D6-F17CF73249A5}"/>
              </a:ext>
            </a:extLst>
          </p:cNvPr>
          <p:cNvSpPr txBox="1">
            <a:spLocks/>
          </p:cNvSpPr>
          <p:nvPr/>
        </p:nvSpPr>
        <p:spPr>
          <a:xfrm>
            <a:off x="8093953" y="4002058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4" name="Titolo 2">
            <a:extLst>
              <a:ext uri="{FF2B5EF4-FFF2-40B4-BE49-F238E27FC236}">
                <a16:creationId xmlns:a16="http://schemas.microsoft.com/office/drawing/2014/main" id="{9EEA5802-4D71-492C-917A-79888344D8B5}"/>
              </a:ext>
            </a:extLst>
          </p:cNvPr>
          <p:cNvSpPr txBox="1">
            <a:spLocks/>
          </p:cNvSpPr>
          <p:nvPr/>
        </p:nvSpPr>
        <p:spPr>
          <a:xfrm>
            <a:off x="8084603" y="4455992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  <p:sp>
        <p:nvSpPr>
          <p:cNvPr id="25" name="Titolo 2">
            <a:extLst>
              <a:ext uri="{FF2B5EF4-FFF2-40B4-BE49-F238E27FC236}">
                <a16:creationId xmlns:a16="http://schemas.microsoft.com/office/drawing/2014/main" id="{A0481313-CFFF-453A-ADFF-8DBFECA8AD22}"/>
              </a:ext>
            </a:extLst>
          </p:cNvPr>
          <p:cNvSpPr txBox="1">
            <a:spLocks/>
          </p:cNvSpPr>
          <p:nvPr/>
        </p:nvSpPr>
        <p:spPr>
          <a:xfrm>
            <a:off x="8093953" y="4959847"/>
            <a:ext cx="437764" cy="587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1175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7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6109" y="1838857"/>
            <a:ext cx="5202296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 err="1"/>
              <a:t>Results</a:t>
            </a:r>
            <a:endParaRPr lang="it-IT" sz="54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8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A53BA43-BAF1-4DCE-8019-F1046A14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715" y="1838857"/>
            <a:ext cx="8623084" cy="43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71B280"/>
            </a:gs>
            <a:gs pos="0">
              <a:srgbClr val="134E5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357491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96</TotalTime>
  <Words>818</Words>
  <Application>Microsoft Office PowerPoint</Application>
  <PresentationFormat>Widescreen</PresentationFormat>
  <Paragraphs>213</Paragraphs>
  <Slides>31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Univers</vt:lpstr>
      <vt:lpstr>GradientUnivers</vt:lpstr>
      <vt:lpstr>Animal recognition</vt:lpstr>
      <vt:lpstr>Presentazione standard di PowerPoint</vt:lpstr>
      <vt:lpstr>AUDIO RECOGNITION</vt:lpstr>
      <vt:lpstr>Objective</vt:lpstr>
      <vt:lpstr>Preprocessing</vt:lpstr>
      <vt:lpstr>Presentazione standard di PowerPoint</vt:lpstr>
      <vt:lpstr>Results</vt:lpstr>
      <vt:lpstr>Results</vt:lpstr>
      <vt:lpstr>image RECOGNITION</vt:lpstr>
      <vt:lpstr>Objective</vt:lpstr>
      <vt:lpstr>Preprocessing</vt:lpstr>
      <vt:lpstr>Presentazione standard di PowerPoint</vt:lpstr>
      <vt:lpstr>Results</vt:lpstr>
      <vt:lpstr>Results</vt:lpstr>
      <vt:lpstr>Image retrieval</vt:lpstr>
      <vt:lpstr>Objective</vt:lpstr>
      <vt:lpstr>Preprocessing</vt:lpstr>
      <vt:lpstr>Presentazione standard di PowerPoint</vt:lpstr>
      <vt:lpstr>Results</vt:lpstr>
      <vt:lpstr>Results</vt:lpstr>
      <vt:lpstr>Demo</vt:lpstr>
      <vt:lpstr>Demo</vt:lpstr>
      <vt:lpstr>Grazie</vt:lpstr>
      <vt:lpstr>Image retrieval</vt:lpstr>
      <vt:lpstr>Grafico</vt:lpstr>
      <vt:lpstr>Tabella</vt:lpstr>
      <vt:lpstr>Il modo più semplice per iniziare è smettere di parlare e iniziare a lavorare.</vt:lpstr>
      <vt:lpstr>Sequenza temporale</vt:lpstr>
      <vt:lpstr>Titolo</vt:lpstr>
      <vt:lpstr>Titolo </vt:lpstr>
      <vt:lpstr>Riepilogo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Federico</dc:creator>
  <cp:lastModifiedBy>Federico</cp:lastModifiedBy>
  <cp:revision>21</cp:revision>
  <dcterms:created xsi:type="dcterms:W3CDTF">2020-12-27T13:00:14Z</dcterms:created>
  <dcterms:modified xsi:type="dcterms:W3CDTF">2020-12-28T15:55:51Z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